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1"/>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303" r:id="rId37"/>
    <p:sldId id="298" r:id="rId38"/>
    <p:sldId id="299" r:id="rId39"/>
    <p:sldId id="300" r:id="rId40"/>
    <p:sldId id="301" r:id="rId41"/>
    <p:sldId id="302" r:id="rId42"/>
    <p:sldId id="304" r:id="rId43"/>
    <p:sldId id="305" r:id="rId44"/>
    <p:sldId id="306" r:id="rId45"/>
    <p:sldId id="307" r:id="rId46"/>
    <p:sldId id="308" r:id="rId47"/>
    <p:sldId id="309" r:id="rId48"/>
    <p:sldId id="310" r:id="rId49"/>
    <p:sldId id="31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78"/>
    <p:restoredTop sz="94880" autoAdjust="0"/>
  </p:normalViewPr>
  <p:slideViewPr>
    <p:cSldViewPr snapToGrid="0" snapToObjects="1">
      <p:cViewPr varScale="1">
        <p:scale>
          <a:sx n="133" d="100"/>
          <a:sy n="133" d="100"/>
        </p:scale>
        <p:origin x="208"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37</a:t>
            </a:fld>
            <a:endParaRPr lang="en-US"/>
          </a:p>
        </p:txBody>
      </p:sp>
    </p:spTree>
    <p:extLst>
      <p:ext uri="{BB962C8B-B14F-4D97-AF65-F5344CB8AC3E}">
        <p14:creationId xmlns:p14="http://schemas.microsoft.com/office/powerpoint/2010/main" val="60035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209115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png"/><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בארכיטקטורת </a:t>
            </a:r>
            <a:r>
              <a:rPr lang="he-IL" sz="2800" dirty="0" smtClean="0"/>
              <a:t>אנדרואיד</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59970" y="3428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flipV="1">
            <a:off x="3674226" y="6050236"/>
            <a:ext cx="1379912"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46205" y="5919431"/>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smtClean="0">
                <a:solidFill>
                  <a:srgbClr val="FFE701"/>
                </a:solidFill>
              </a:rPr>
              <a:t>דיאלוגים</a:t>
            </a:r>
            <a:endParaRPr lang="he-IL" sz="3600" dirty="0">
              <a:solidFill>
                <a:srgbClr val="FFE701"/>
              </a:solidFill>
            </a:endParaRPr>
          </a:p>
        </p:txBody>
      </p:sp>
      <p:sp>
        <p:nvSpPr>
          <p:cNvPr id="6" name="Content Placeholder 2"/>
          <p:cNvSpPr>
            <a:spLocks noGrp="1"/>
          </p:cNvSpPr>
          <p:nvPr>
            <p:ph idx="1"/>
          </p:nvPr>
        </p:nvSpPr>
        <p:spPr>
          <a:xfrm>
            <a:off x="4494135" y="1754909"/>
            <a:ext cx="4963901" cy="4516581"/>
          </a:xfrm>
        </p:spPr>
        <p:txBody>
          <a:bodyPr>
            <a:noAutofit/>
          </a:bodyPr>
          <a:lstStyle/>
          <a:p>
            <a:pPr marL="0" indent="0" algn="r" defTabSz="1219170" rtl="1" eaLnBrk="1" latinLnBrk="0" hangingPunct="1">
              <a:spcBef>
                <a:spcPct val="20000"/>
              </a:spcBef>
              <a:buFont typeface="Arial" pitchFamily="34" charset="0"/>
              <a:buNone/>
            </a:pPr>
            <a:r>
              <a:rPr lang="he-IL" sz="1400" dirty="0" err="1" smtClean="0"/>
              <a:t>דיאולגים</a:t>
            </a:r>
            <a:r>
              <a:rPr lang="he-IL" sz="1400" dirty="0" smtClean="0"/>
              <a:t> זאת דרך שלנו לתקשר עם המשתמש ללא צורך המעבר למסך אחר. לרוב משתמשים בזה לדברים קטנים יחסית כמו הודעות שגיאה או </a:t>
            </a:r>
            <a:r>
              <a:rPr lang="he-IL" sz="1400" dirty="0" err="1" smtClean="0"/>
              <a:t>לוגין</a:t>
            </a:r>
            <a:r>
              <a:rPr lang="he-IL" sz="1400" dirty="0" smtClean="0"/>
              <a:t>.</a:t>
            </a:r>
          </a:p>
          <a:p>
            <a:pPr marL="0" indent="0" algn="r" defTabSz="1219170" rtl="1" eaLnBrk="1" latinLnBrk="0" hangingPunct="1">
              <a:spcBef>
                <a:spcPct val="20000"/>
              </a:spcBef>
              <a:buFont typeface="Arial" pitchFamily="34" charset="0"/>
              <a:buNone/>
            </a:pPr>
            <a:r>
              <a:rPr lang="he-IL" sz="1400" dirty="0" smtClean="0"/>
              <a:t>בדומה השתמשנו בדיאלוג מסוג </a:t>
            </a:r>
            <a:r>
              <a:rPr lang="en-US" sz="1400" dirty="0" err="1" smtClean="0"/>
              <a:t>AlertDialog</a:t>
            </a:r>
            <a:r>
              <a:rPr lang="he-IL" sz="1400" dirty="0" smtClean="0"/>
              <a:t>. זאת דיאלוג עם הרבה יכולות בסיסיות שלא צריך לעבוד קשה לממש אותם.  הוא מאד נוח שימוש ומשתמש ב</a:t>
            </a:r>
            <a:r>
              <a:rPr lang="en-US" sz="1400" dirty="0" smtClean="0"/>
              <a:t>builder design pattern</a:t>
            </a:r>
            <a:r>
              <a:rPr lang="he-IL" sz="1400" dirty="0" smtClean="0"/>
              <a:t> על מנת להקל על תהליך הבנייה שלו. ניתן להדיר לדיאלוג זה מספר מאפיינים כמו בדוגמה </a:t>
            </a:r>
            <a:r>
              <a:rPr lang="en-US" sz="1400" dirty="0" smtClean="0"/>
              <a:t>)</a:t>
            </a:r>
            <a:r>
              <a:rPr lang="he-IL" sz="1400" dirty="0" smtClean="0"/>
              <a:t>כותרת, הודעה, אייקון, וכפתורים). יש אפשרות להוסיף עוד זה הגדרות נוספות למשל עוד כפתורים (יש סה"כ 3 סוגים -  </a:t>
            </a:r>
            <a:r>
              <a:rPr lang="en-US" sz="1400" dirty="0" smtClean="0"/>
              <a:t>Positive, Negative, Neutral</a:t>
            </a:r>
            <a:r>
              <a:rPr lang="he-IL" sz="1400" dirty="0" smtClean="0"/>
              <a:t> אך השמות לא משפיעות על הפעולה אלא רק על המיקום של </a:t>
            </a:r>
            <a:r>
              <a:rPr lang="he-IL" sz="1400" dirty="0" smtClean="0"/>
              <a:t>הכפתור</a:t>
            </a:r>
            <a:r>
              <a:rPr lang="he-IL" sz="1400" dirty="0" smtClean="0"/>
              <a:t>. לכפתורים ניתן לספק </a:t>
            </a:r>
            <a:r>
              <a:rPr lang="en-US" sz="1400" dirty="0" smtClean="0"/>
              <a:t>click listener</a:t>
            </a:r>
            <a:r>
              <a:rPr lang="he-IL" sz="1400" dirty="0" smtClean="0"/>
              <a:t>, בדומה יש </a:t>
            </a:r>
            <a:r>
              <a:rPr lang="en-US" sz="1400" dirty="0" smtClean="0"/>
              <a:t>null</a:t>
            </a:r>
            <a:r>
              <a:rPr lang="he-IL" sz="1400" dirty="0" smtClean="0"/>
              <a:t> ולכן הוא פשוט סוגר את הדיאלוג</a:t>
            </a:r>
            <a:r>
              <a:rPr lang="he-IL" sz="1400" dirty="0" smtClean="0"/>
              <a:t>) </a:t>
            </a:r>
            <a:r>
              <a:rPr lang="he-IL" sz="1400" dirty="0" smtClean="0"/>
              <a:t>וניתן להוריד מההגדרות בדוגמה. יותר על כן, ניתן להגדיר קובץ XML חדש ולנפח אותו אל תוך הדיאלוג על מנת לייצור בעצמינו את התוכן בצורה חופשית כמו במסך. נשים לב שה</a:t>
            </a:r>
            <a:r>
              <a:rPr lang="en-US" sz="1400" dirty="0" smtClean="0"/>
              <a:t>Builder</a:t>
            </a:r>
            <a:r>
              <a:rPr lang="he-IL" sz="1400" dirty="0" smtClean="0"/>
              <a:t>, בדומה ל</a:t>
            </a:r>
            <a:r>
              <a:rPr lang="en-US" sz="1400" dirty="0" smtClean="0"/>
              <a:t>Toast</a:t>
            </a:r>
            <a:r>
              <a:rPr lang="he-IL" sz="1400" dirty="0" smtClean="0"/>
              <a:t> דורש פרמטר מסוג </a:t>
            </a:r>
            <a:r>
              <a:rPr lang="en-US" sz="1400" dirty="0" smtClean="0"/>
              <a:t>Context</a:t>
            </a:r>
            <a:r>
              <a:rPr lang="he-IL" sz="1400" dirty="0" smtClean="0"/>
              <a:t>.  דבר זה חוזר על עצמו האנדרואיד כי ה</a:t>
            </a:r>
            <a:r>
              <a:rPr lang="en-US" sz="1400" dirty="0" smtClean="0"/>
              <a:t>context</a:t>
            </a:r>
            <a:r>
              <a:rPr lang="he-IL" sz="1400" dirty="0" smtClean="0"/>
              <a:t> מספק הרבה </a:t>
            </a:r>
            <a:r>
              <a:rPr lang="he-IL" sz="1400" dirty="0" smtClean="0"/>
              <a:t>מידע </a:t>
            </a:r>
            <a:r>
              <a:rPr lang="he-IL" sz="1400" dirty="0" smtClean="0"/>
              <a:t>על הסביבה של האפליקציה. </a:t>
            </a:r>
          </a:p>
          <a:p>
            <a:pPr marL="0" indent="0" algn="r" defTabSz="1219170" rtl="1" eaLnBrk="1" latinLnBrk="0" hangingPunct="1">
              <a:spcBef>
                <a:spcPct val="20000"/>
              </a:spcBef>
              <a:buFont typeface="Arial" pitchFamily="34" charset="0"/>
              <a:buNone/>
            </a:pPr>
            <a:r>
              <a:rPr lang="he-IL" sz="1400" dirty="0" smtClean="0"/>
              <a:t>לאחר שרשות כל המתודות הרצויות קוראים ל</a:t>
            </a:r>
            <a:r>
              <a:rPr lang="en-US" sz="1400" dirty="0" smtClean="0"/>
              <a:t>create</a:t>
            </a:r>
            <a:r>
              <a:rPr lang="he-IL" sz="1400" dirty="0" smtClean="0"/>
              <a:t> על מנת לקבל חזרה אובייקט מסוג </a:t>
            </a:r>
            <a:r>
              <a:rPr lang="en-US" sz="1400" dirty="0" err="1" smtClean="0"/>
              <a:t>AlertDialog</a:t>
            </a:r>
            <a:r>
              <a:rPr lang="he-IL" sz="1400" dirty="0"/>
              <a:t> </a:t>
            </a:r>
            <a:r>
              <a:rPr lang="he-IL" sz="1400" dirty="0" smtClean="0"/>
              <a:t>ולבסוף מציגים אותו ע"י שימוש במתודה </a:t>
            </a:r>
            <a:r>
              <a:rPr lang="en-US" sz="1400" dirty="0" smtClean="0"/>
              <a:t>show</a:t>
            </a:r>
            <a:r>
              <a:rPr lang="he-IL" sz="140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 y="304494"/>
            <a:ext cx="4187599" cy="3514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3" y="3769997"/>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841" y="3769997"/>
            <a:ext cx="1467836" cy="2995513"/>
          </a:xfrm>
          <a:prstGeom prst="rect">
            <a:avLst/>
          </a:prstGeom>
        </p:spPr>
      </p:pic>
      <p:cxnSp>
        <p:nvCxnSpPr>
          <p:cNvPr id="9" name="Straight Arrow Connector 8"/>
          <p:cNvCxnSpPr/>
          <p:nvPr/>
        </p:nvCxnSpPr>
        <p:spPr>
          <a:xfrm>
            <a:off x="2014970" y="5177229"/>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314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smtClean="0"/>
              <a:t>Broadcast Receiver</a:t>
            </a:r>
          </a:p>
          <a:p>
            <a:pPr algn="r" rtl="1"/>
            <a:r>
              <a:rPr lang="en-US" dirty="0" smtClean="0"/>
              <a:t>Content </a:t>
            </a:r>
            <a:r>
              <a:rPr lang="he-IL" dirty="0" err="1" smtClean="0"/>
              <a:t>P</a:t>
            </a:r>
            <a:r>
              <a:rPr lang="en-US" dirty="0" err="1" smtClean="0"/>
              <a:t>rovider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dirty="0" smtClean="0"/>
              <a:t> שדיברנו עליו.</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740727" y="1852654"/>
            <a:ext cx="4798554" cy="2114591"/>
          </a:xfrm>
        </p:spPr>
        <p:txBody>
          <a:bodyPr>
            <a:normAutofit fontScale="55000" lnSpcReduction="20000"/>
          </a:bodyPr>
          <a:lstStyle/>
          <a:p>
            <a:pPr marL="0" indent="0" algn="r" rtl="1">
              <a:buNone/>
            </a:pPr>
            <a:r>
              <a:rPr lang="en-US" dirty="0"/>
              <a:t>  </a:t>
            </a:r>
            <a:r>
              <a:rPr lang="he-IL" dirty="0" smtClean="0"/>
              <a:t>תקשורת בין </a:t>
            </a:r>
            <a:r>
              <a:rPr lang="en-US" dirty="0" smtClean="0"/>
              <a:t>Activities</a:t>
            </a:r>
            <a:r>
              <a:rPr lang="he-IL" dirty="0" smtClean="0"/>
              <a:t>:</a:t>
            </a:r>
            <a:endParaRPr lang="en-US" dirty="0" smtClean="0"/>
          </a:p>
          <a:p>
            <a:pPr marL="0" indent="0" algn="r" rtl="1">
              <a:buNone/>
            </a:pPr>
            <a:r>
              <a:rPr lang="en-US" dirty="0" smtClean="0"/>
              <a:t> </a:t>
            </a:r>
            <a:r>
              <a:rPr lang="he-IL" dirty="0" smtClean="0"/>
              <a:t>נשתמש ב</a:t>
            </a:r>
            <a:r>
              <a:rPr lang="en-US" dirty="0" smtClean="0"/>
              <a:t>Intent</a:t>
            </a:r>
            <a:r>
              <a:rPr lang="he-IL" dirty="0"/>
              <a:t> </a:t>
            </a:r>
            <a:r>
              <a:rPr lang="he-IL" dirty="0" smtClean="0"/>
              <a:t>על מנת לתקשר ולעבור בין שתי </a:t>
            </a:r>
            <a:r>
              <a:rPr lang="en-US" dirty="0" err="1" smtClean="0"/>
              <a:t>Activies</a:t>
            </a:r>
            <a:r>
              <a:rPr lang="he-IL" dirty="0" smtClean="0"/>
              <a:t>. </a:t>
            </a:r>
            <a:r>
              <a:rPr lang="en-US" dirty="0" smtClean="0"/>
              <a:t>Intent</a:t>
            </a:r>
            <a:r>
              <a:rPr lang="he-IL" dirty="0" smtClean="0"/>
              <a:t> יכול להיות אחד משני סוגים: </a:t>
            </a:r>
            <a:r>
              <a:rPr lang="en-US" dirty="0" smtClean="0"/>
              <a:t>Explicit</a:t>
            </a:r>
            <a:r>
              <a:rPr lang="he-IL" dirty="0" smtClean="0"/>
              <a:t> או </a:t>
            </a:r>
            <a:r>
              <a:rPr lang="en-US" dirty="0" smtClean="0"/>
              <a:t>Implicit</a:t>
            </a:r>
            <a:r>
              <a:rPr lang="he-IL" dirty="0" smtClean="0"/>
              <a:t>. כרגע נראה את גרסת ה</a:t>
            </a:r>
            <a:r>
              <a:rPr lang="en-US" dirty="0" smtClean="0"/>
              <a:t>Explicit</a:t>
            </a:r>
            <a:r>
              <a:rPr lang="he-IL" dirty="0" smtClean="0"/>
              <a:t> שלרוב בשימוש בתוך אותה אפליקציה. להלן דוגמה בו לא מועבר מידה בין ה</a:t>
            </a:r>
            <a:r>
              <a:rPr lang="en-US" dirty="0" err="1" smtClean="0"/>
              <a:t>Activties</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5" y="3967245"/>
            <a:ext cx="3751150" cy="17926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83" y="3707415"/>
            <a:ext cx="3831593" cy="2237426"/>
          </a:xfrm>
          <a:prstGeom prst="rect">
            <a:avLst/>
          </a:prstGeom>
        </p:spPr>
      </p:pic>
      <p:sp>
        <p:nvSpPr>
          <p:cNvPr id="8" name="Content Placeholder 2"/>
          <p:cNvSpPr txBox="1">
            <a:spLocks/>
          </p:cNvSpPr>
          <p:nvPr/>
        </p:nvSpPr>
        <p:spPr>
          <a:xfrm>
            <a:off x="1116781" y="5944841"/>
            <a:ext cx="7940660" cy="96481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defTabSz="1219170" rtl="1" eaLnBrk="1" latinLnBrk="0" hangingPunct="1">
              <a:spcBef>
                <a:spcPct val="20000"/>
              </a:spcBef>
              <a:buFont typeface="Arial" pitchFamily="34" charset="0"/>
              <a:buNone/>
            </a:pPr>
            <a:r>
              <a:rPr lang="he-IL" dirty="0" smtClean="0"/>
              <a:t>ה</a:t>
            </a:r>
            <a:r>
              <a:rPr lang="en-US" dirty="0" err="1" smtClean="0"/>
              <a:t>ActivityMain</a:t>
            </a:r>
            <a:r>
              <a:rPr lang="he-IL" dirty="0" smtClean="0"/>
              <a:t> יוצר </a:t>
            </a:r>
            <a:r>
              <a:rPr lang="en-US" dirty="0" smtClean="0"/>
              <a:t>Intent</a:t>
            </a:r>
            <a:r>
              <a:rPr lang="he-IL" dirty="0" smtClean="0"/>
              <a:t> כאשר לוחצים על כפתור. ה</a:t>
            </a:r>
            <a:r>
              <a:rPr lang="en-US" dirty="0" smtClean="0"/>
              <a:t>Intent</a:t>
            </a:r>
            <a:r>
              <a:rPr lang="he-IL" dirty="0" smtClean="0"/>
              <a:t> הוא </a:t>
            </a:r>
            <a:r>
              <a:rPr lang="en-US" dirty="0" smtClean="0"/>
              <a:t>explicit</a:t>
            </a:r>
            <a:r>
              <a:rPr lang="he-IL" dirty="0" smtClean="0"/>
              <a:t> כי ניתן לו בדיוק איזה מחלקה הוא צריך. במקרה זה</a:t>
            </a:r>
            <a:r>
              <a:rPr lang="en-US" dirty="0" smtClean="0"/>
              <a:t> </a:t>
            </a:r>
            <a:r>
              <a:rPr lang="he-IL" dirty="0" smtClean="0"/>
              <a:t>המחלקה של </a:t>
            </a:r>
            <a:r>
              <a:rPr lang="en-US" dirty="0" err="1" smtClean="0"/>
              <a:t>SecondActivity</a:t>
            </a:r>
            <a:r>
              <a:rPr lang="he-IL" dirty="0" smtClean="0"/>
              <a:t>. לבסוף מבצעים את המעבר ע"י שימוש במתודה </a:t>
            </a:r>
            <a:r>
              <a:rPr lang="en-US" dirty="0" err="1" smtClean="0"/>
              <a:t>startActivity</a:t>
            </a:r>
            <a:r>
              <a:rPr lang="he-IL" dirty="0" smtClean="0"/>
              <a:t> המקבלת את ה</a:t>
            </a:r>
            <a:r>
              <a:rPr lang="en-US" dirty="0" smtClean="0"/>
              <a:t>intent</a:t>
            </a:r>
            <a:r>
              <a:rPr lang="he-IL" dirty="0" smtClean="0"/>
              <a:t> כפרמטר.</a:t>
            </a:r>
            <a:endParaRPr lang="he-IL" dirty="0" smtClean="0"/>
          </a:p>
        </p:txBody>
      </p:sp>
      <p:cxnSp>
        <p:nvCxnSpPr>
          <p:cNvPr id="9" name="Straight Arrow Connector 8"/>
          <p:cNvCxnSpPr/>
          <p:nvPr/>
        </p:nvCxnSpPr>
        <p:spPr>
          <a:xfrm>
            <a:off x="4788130" y="4863565"/>
            <a:ext cx="7647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98" y="1470891"/>
            <a:ext cx="3230308" cy="2019408"/>
          </a:xfrm>
          <a:prstGeom prst="rect">
            <a:avLst/>
          </a:prstGeom>
        </p:spPr>
      </p:pic>
      <p:cxnSp>
        <p:nvCxnSpPr>
          <p:cNvPr id="16" name="Straight Connector 15"/>
          <p:cNvCxnSpPr/>
          <p:nvPr/>
        </p:nvCxnSpPr>
        <p:spPr>
          <a:xfrm flipV="1">
            <a:off x="2302625" y="1729819"/>
            <a:ext cx="1097281" cy="12041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2918" y="1397051"/>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שני ה</a:t>
            </a:r>
            <a:r>
              <a:rPr lang="en-US" sz="1100" dirty="0" smtClean="0">
                <a:solidFill>
                  <a:schemeClr val="bg1"/>
                </a:solidFill>
              </a:rPr>
              <a:t>Activities</a:t>
            </a:r>
            <a:r>
              <a:rPr lang="he-IL" sz="1100" dirty="0">
                <a:solidFill>
                  <a:schemeClr val="bg1"/>
                </a:solidFill>
              </a:rPr>
              <a:t> </a:t>
            </a:r>
            <a:r>
              <a:rPr lang="he-IL" sz="1100" dirty="0" smtClean="0">
                <a:solidFill>
                  <a:schemeClr val="bg1"/>
                </a:solidFill>
              </a:rPr>
              <a:t>מוצהרות ב</a:t>
            </a:r>
            <a:r>
              <a:rPr lang="en-US" sz="1100" dirty="0" smtClean="0">
                <a:solidFill>
                  <a:schemeClr val="bg1"/>
                </a:solidFill>
              </a:rPr>
              <a:t>Manifest</a:t>
            </a:r>
            <a:endParaRPr lang="en-US" sz="1100" dirty="0">
              <a:solidFill>
                <a:schemeClr val="bg1"/>
              </a:solidFill>
            </a:endParaRPr>
          </a:p>
        </p:txBody>
      </p: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199506" y="1737360"/>
            <a:ext cx="9360130" cy="1867563"/>
          </a:xfrm>
        </p:spPr>
        <p:txBody>
          <a:bodyPr>
            <a:noAutofit/>
          </a:bodyPr>
          <a:lstStyle/>
          <a:p>
            <a:pPr marL="0" indent="0" algn="r" rtl="1">
              <a:buNone/>
            </a:pPr>
            <a:r>
              <a:rPr lang="he-IL" sz="1100" dirty="0" smtClean="0"/>
              <a:t>בדוגמה מטה, אנו רואים מעברים שיש העברת מידע דו כיוונית.</a:t>
            </a:r>
          </a:p>
          <a:p>
            <a:pPr marL="0" indent="0" algn="r" rtl="1">
              <a:buNone/>
            </a:pPr>
            <a:r>
              <a:rPr lang="en-US" sz="1100" dirty="0" err="1" smtClean="0"/>
              <a:t>MainActivity</a:t>
            </a:r>
            <a:r>
              <a:rPr lang="he-IL" sz="1100" dirty="0" smtClean="0"/>
              <a:t> שוב יוצר </a:t>
            </a:r>
            <a:r>
              <a:rPr lang="en-US" sz="1100" dirty="0" smtClean="0"/>
              <a:t>intent</a:t>
            </a:r>
            <a:r>
              <a:rPr lang="he-IL" sz="1100" dirty="0"/>
              <a:t> </a:t>
            </a:r>
            <a:r>
              <a:rPr lang="he-IL" sz="1100" dirty="0" smtClean="0"/>
              <a:t>בלחיצת כפתור אבל הפעם הוא </a:t>
            </a:r>
            <a:r>
              <a:rPr lang="he-IL" sz="1100" dirty="0" err="1" smtClean="0"/>
              <a:t>משתשמ</a:t>
            </a:r>
            <a:r>
              <a:rPr lang="he-IL" sz="1100" dirty="0" smtClean="0"/>
              <a:t> במתודה </a:t>
            </a:r>
            <a:r>
              <a:rPr lang="en-US" sz="1100" dirty="0" err="1" smtClean="0"/>
              <a:t>putExtra</a:t>
            </a:r>
            <a:r>
              <a:rPr lang="he-IL" sz="1100" dirty="0" smtClean="0"/>
              <a:t> על מנת להוסיף מידע. זה עובד בצורה של </a:t>
            </a:r>
            <a:r>
              <a:rPr lang="en-US" sz="1100" dirty="0" smtClean="0"/>
              <a:t>key-value</a:t>
            </a:r>
            <a:r>
              <a:rPr lang="he-IL" sz="1100" dirty="0" smtClean="0"/>
              <a:t> כאשר ה</a:t>
            </a:r>
            <a:r>
              <a:rPr lang="en-US" sz="1100" dirty="0" smtClean="0"/>
              <a:t>key</a:t>
            </a:r>
            <a:r>
              <a:rPr lang="he-IL" sz="1100" dirty="0" smtClean="0"/>
              <a:t> ידוע ע"י ה</a:t>
            </a:r>
            <a:r>
              <a:rPr lang="en-US" sz="1100" dirty="0" smtClean="0"/>
              <a:t>Activ</a:t>
            </a:r>
            <a:r>
              <a:rPr lang="en-US" sz="1100" dirty="0"/>
              <a:t>i</a:t>
            </a:r>
            <a:r>
              <a:rPr lang="en-US" sz="1100" dirty="0" smtClean="0"/>
              <a:t>ty</a:t>
            </a:r>
            <a:r>
              <a:rPr lang="he-IL" sz="1100" dirty="0" smtClean="0"/>
              <a:t> השני.</a:t>
            </a:r>
            <a:r>
              <a:rPr lang="en-US" sz="1100" dirty="0" smtClean="0"/>
              <a:t> </a:t>
            </a:r>
            <a:r>
              <a:rPr lang="he-IL" sz="1100" dirty="0" smtClean="0"/>
              <a:t>בצד שני, </a:t>
            </a:r>
            <a:r>
              <a:rPr lang="en-US" sz="1100" dirty="0" err="1" smtClean="0"/>
              <a:t>SecondActivity</a:t>
            </a:r>
            <a:r>
              <a:rPr lang="he-IL" sz="1100" dirty="0"/>
              <a:t> </a:t>
            </a:r>
            <a:r>
              <a:rPr lang="he-IL" sz="1100" dirty="0" smtClean="0"/>
              <a:t>נגשת למידע זה ע"י קריאת קודם כל ל</a:t>
            </a:r>
            <a:r>
              <a:rPr lang="en-US" sz="1100" dirty="0" err="1" smtClean="0"/>
              <a:t>getIntent</a:t>
            </a:r>
            <a:r>
              <a:rPr lang="he-IL" sz="1100" dirty="0" smtClean="0"/>
              <a:t>. תמיד יש </a:t>
            </a:r>
            <a:r>
              <a:rPr lang="en-US" sz="1100" dirty="0" smtClean="0"/>
              <a:t>Intent</a:t>
            </a:r>
            <a:r>
              <a:rPr lang="he-IL" sz="1100" dirty="0" smtClean="0"/>
              <a:t> שהביא אותנו ל</a:t>
            </a:r>
            <a:r>
              <a:rPr lang="en-US" sz="1100" dirty="0" smtClean="0"/>
              <a:t>Activity</a:t>
            </a:r>
            <a:r>
              <a:rPr lang="he-IL" sz="1100" dirty="0" smtClean="0"/>
              <a:t> כלשהו (גם אם הופעל על ידינו וגם אם הופעל ע"י המערכת). המתודה </a:t>
            </a:r>
            <a:r>
              <a:rPr lang="en-US" sz="1100" dirty="0" err="1" smtClean="0"/>
              <a:t>getIntent</a:t>
            </a:r>
            <a:r>
              <a:rPr lang="he-IL" sz="1100" dirty="0" smtClean="0"/>
              <a:t> מחזירה את שמופיע של ה</a:t>
            </a:r>
            <a:r>
              <a:rPr lang="en-US" sz="1100" dirty="0" smtClean="0"/>
              <a:t>intent</a:t>
            </a:r>
            <a:r>
              <a:rPr lang="he-IL" sz="1100" dirty="0" smtClean="0"/>
              <a:t> הזה. מתוך ה</a:t>
            </a:r>
            <a:r>
              <a:rPr lang="en-US" sz="1100" dirty="0" smtClean="0"/>
              <a:t>intent</a:t>
            </a:r>
            <a:r>
              <a:rPr lang="he-IL" sz="1100" dirty="0"/>
              <a:t> </a:t>
            </a:r>
            <a:r>
              <a:rPr lang="he-IL" sz="1100" dirty="0" smtClean="0"/>
              <a:t>ניתן לגשת ל </a:t>
            </a:r>
            <a:r>
              <a:rPr lang="en-US" sz="1100" dirty="0" err="1" smtClean="0"/>
              <a:t>getExtra</a:t>
            </a:r>
            <a:r>
              <a:rPr lang="he-IL" sz="1100" dirty="0" smtClean="0"/>
              <a:t>. אין מתודה </a:t>
            </a:r>
            <a:r>
              <a:rPr lang="en-US" sz="1100" dirty="0" err="1" smtClean="0"/>
              <a:t>getExtra</a:t>
            </a:r>
            <a:r>
              <a:rPr lang="he-IL" sz="1100" dirty="0" smtClean="0"/>
              <a:t> עצמה אלה הרבה מתודות בסגנון זה עם טיפוסים שונים. ע"י שימוש באותו </a:t>
            </a:r>
            <a:r>
              <a:rPr lang="en-US" sz="1100" dirty="0" smtClean="0"/>
              <a:t>key</a:t>
            </a:r>
            <a:r>
              <a:rPr lang="he-IL" sz="1100" dirty="0" smtClean="0"/>
              <a:t> כמו השולח, ניתן לגשת למידע שהועבר בתוך ה</a:t>
            </a:r>
            <a:r>
              <a:rPr lang="en-US" sz="1100" dirty="0" smtClean="0"/>
              <a:t>intent</a:t>
            </a:r>
            <a:r>
              <a:rPr lang="he-IL" sz="1100" dirty="0" smtClean="0"/>
              <a:t>. במקרה זה</a:t>
            </a:r>
            <a:r>
              <a:rPr lang="en-US" sz="1100" dirty="0"/>
              <a:t> </a:t>
            </a:r>
            <a:r>
              <a:rPr lang="he-IL" sz="1100" dirty="0" smtClean="0"/>
              <a:t> </a:t>
            </a:r>
            <a:r>
              <a:rPr lang="en-US" sz="1100" dirty="0" err="1" smtClean="0"/>
              <a:t>SecondActivity</a:t>
            </a:r>
            <a:r>
              <a:rPr lang="he-IL" sz="1100" dirty="0" smtClean="0"/>
              <a:t> אז </a:t>
            </a:r>
            <a:r>
              <a:rPr lang="he-IL" sz="1100" dirty="0" err="1" smtClean="0"/>
              <a:t>מכינסה</a:t>
            </a:r>
            <a:r>
              <a:rPr lang="he-IL" sz="1100" dirty="0" smtClean="0"/>
              <a:t> את זה לטקסט על המסך. </a:t>
            </a:r>
          </a:p>
          <a:p>
            <a:pPr marL="0" indent="0" algn="r" rtl="1">
              <a:buNone/>
            </a:pPr>
            <a:r>
              <a:rPr lang="he-IL" sz="1100" dirty="0" smtClean="0"/>
              <a:t>הכיוון השני התחיל מזה ש </a:t>
            </a:r>
            <a:r>
              <a:rPr lang="he-IL" sz="1100" dirty="0" err="1" smtClean="0"/>
              <a:t>M</a:t>
            </a:r>
            <a:r>
              <a:rPr lang="en-US" sz="1100" dirty="0" err="1" smtClean="0"/>
              <a:t>ainActivity</a:t>
            </a:r>
            <a:r>
              <a:rPr lang="he-IL" sz="1100" dirty="0"/>
              <a:t> </a:t>
            </a:r>
            <a:r>
              <a:rPr lang="he-IL" sz="1100" dirty="0" smtClean="0"/>
              <a:t>הפעיל את ה</a:t>
            </a:r>
            <a:r>
              <a:rPr lang="en-US" sz="1100" dirty="0" smtClean="0"/>
              <a:t>intent</a:t>
            </a:r>
            <a:r>
              <a:rPr lang="he-IL" sz="1100" dirty="0" smtClean="0"/>
              <a:t> עם המתודה</a:t>
            </a:r>
            <a:r>
              <a:rPr lang="he-IL" sz="1100" dirty="0"/>
              <a:t> </a:t>
            </a:r>
            <a:r>
              <a:rPr lang="en-US" sz="1100" dirty="0" err="1" smtClean="0"/>
              <a:t>startActivityForResult</a:t>
            </a:r>
            <a:r>
              <a:rPr lang="he-IL" sz="1100" dirty="0" smtClean="0"/>
              <a:t>. מתודה זו אינה קשורה לכיוון הראשון שכבר עברנו עליו. למטרה זו היינו יכולים להשתמש שוב ב</a:t>
            </a:r>
            <a:r>
              <a:rPr lang="en-US" sz="1100" dirty="0" err="1" smtClean="0"/>
              <a:t>startActivty</a:t>
            </a:r>
            <a:r>
              <a:rPr lang="he-IL" sz="1100" dirty="0" smtClean="0"/>
              <a:t> פשוט. </a:t>
            </a:r>
            <a:r>
              <a:rPr lang="en-US" sz="1100" dirty="0" err="1" smtClean="0"/>
              <a:t>startActivityForResult</a:t>
            </a:r>
            <a:r>
              <a:rPr lang="he-IL" sz="1100" dirty="0" smtClean="0"/>
              <a:t> נמצא בשימוש כאשר מצפים לקבל מידע חזרה. יחד עם ה</a:t>
            </a:r>
            <a:r>
              <a:rPr lang="en-US" sz="1100" dirty="0" smtClean="0"/>
              <a:t>intent</a:t>
            </a:r>
            <a:r>
              <a:rPr lang="he-IL" sz="1100" dirty="0" smtClean="0"/>
              <a:t> מועבר </a:t>
            </a:r>
            <a:r>
              <a:rPr lang="en-US" sz="1100" dirty="0" smtClean="0"/>
              <a:t>request code</a:t>
            </a:r>
            <a:r>
              <a:rPr lang="he-IL" sz="1100" dirty="0" smtClean="0"/>
              <a:t> זה מספר שלם המתפקד שמזהה הבקשה (כי יש מצב שיהיה יותר מאחד ונרצה להבדיל ביניהם בחזרה). אז ה</a:t>
            </a:r>
            <a:r>
              <a:rPr lang="en-US" sz="1100" dirty="0" err="1" smtClean="0"/>
              <a:t>SecondActivity</a:t>
            </a:r>
            <a:r>
              <a:rPr lang="he-IL" sz="1100" dirty="0"/>
              <a:t> </a:t>
            </a:r>
            <a:r>
              <a:rPr lang="he-IL" sz="1100" dirty="0" smtClean="0"/>
              <a:t>יש דריסה של המתודה </a:t>
            </a:r>
            <a:r>
              <a:rPr lang="en-US" sz="1100" dirty="0" smtClean="0"/>
              <a:t>finish</a:t>
            </a:r>
            <a:r>
              <a:rPr lang="he-IL" sz="1100" dirty="0" smtClean="0"/>
              <a:t>. מתודה זו נקראת כאשר רוצים להרוס את ה</a:t>
            </a:r>
            <a:r>
              <a:rPr lang="en-US" sz="1100" dirty="0" smtClean="0"/>
              <a:t>Activity</a:t>
            </a:r>
            <a:r>
              <a:rPr lang="he-IL" sz="1100" dirty="0" smtClean="0"/>
              <a:t>. פה, כאשר הורסים יוצרים </a:t>
            </a:r>
            <a:r>
              <a:rPr lang="en-US" sz="1100" dirty="0" smtClean="0"/>
              <a:t>intent</a:t>
            </a:r>
            <a:r>
              <a:rPr lang="he-IL" sz="1100" dirty="0" smtClean="0"/>
              <a:t> ואליו מכניסים מידע כמו מקודם אך הפעם מעבירים אותו במתודה </a:t>
            </a:r>
            <a:r>
              <a:rPr lang="en-US" sz="1100" dirty="0" err="1" smtClean="0"/>
              <a:t>setResult</a:t>
            </a:r>
            <a:r>
              <a:rPr lang="he-IL" sz="1100" dirty="0" smtClean="0"/>
              <a:t>. מתודה זו מגדירה אם הפעולה של ה </a:t>
            </a:r>
            <a:r>
              <a:rPr lang="en-US" sz="1100" dirty="0" smtClean="0"/>
              <a:t>intent</a:t>
            </a:r>
            <a:r>
              <a:rPr lang="he-IL" sz="1100" dirty="0" smtClean="0"/>
              <a:t> המקורי הצליח או לו. במקרה זה, קובע מגדרים שכן ע"י שימוש בקבוע </a:t>
            </a:r>
            <a:r>
              <a:rPr lang="en-US" sz="1100" dirty="0" smtClean="0"/>
              <a:t> RESULT_OK</a:t>
            </a:r>
            <a:r>
              <a:rPr lang="he-IL" sz="1100" dirty="0" smtClean="0"/>
              <a:t>. כאשר </a:t>
            </a:r>
            <a:r>
              <a:rPr lang="en-US" sz="1100" dirty="0" err="1" smtClean="0"/>
              <a:t>SecondActivty</a:t>
            </a:r>
            <a:r>
              <a:rPr lang="he-IL" sz="1100" dirty="0"/>
              <a:t> </a:t>
            </a:r>
            <a:r>
              <a:rPr lang="he-IL" sz="1100" dirty="0" smtClean="0"/>
              <a:t>נהרס וחוזרים ל</a:t>
            </a:r>
            <a:r>
              <a:rPr lang="en-US" sz="1100" dirty="0" err="1" smtClean="0"/>
              <a:t>MainActivity</a:t>
            </a:r>
            <a:r>
              <a:rPr lang="he-IL" sz="1100" dirty="0"/>
              <a:t> </a:t>
            </a:r>
            <a:r>
              <a:rPr lang="he-IL" sz="1100" dirty="0" smtClean="0"/>
              <a:t>עם </a:t>
            </a:r>
            <a:r>
              <a:rPr lang="en-US" sz="1100" dirty="0" err="1" smtClean="0"/>
              <a:t>resut</a:t>
            </a:r>
            <a:r>
              <a:rPr lang="he-IL" sz="1100" dirty="0"/>
              <a:t> </a:t>
            </a:r>
            <a:r>
              <a:rPr lang="he-IL" sz="1100" dirty="0" smtClean="0"/>
              <a:t>מופעלת המתודה </a:t>
            </a:r>
            <a:r>
              <a:rPr lang="en-US" sz="1100" dirty="0" err="1" smtClean="0"/>
              <a:t>onActivityResult</a:t>
            </a:r>
            <a:r>
              <a:rPr lang="he-IL" sz="1100" dirty="0"/>
              <a:t> </a:t>
            </a:r>
            <a:r>
              <a:rPr lang="he-IL" sz="1100" dirty="0" smtClean="0"/>
              <a:t>שמקבלת את </a:t>
            </a:r>
            <a:r>
              <a:rPr lang="en-US" sz="1100" dirty="0" smtClean="0"/>
              <a:t>request code</a:t>
            </a:r>
            <a:r>
              <a:rPr lang="he-IL" sz="1100" dirty="0" smtClean="0"/>
              <a:t> של המקשה שהחזיר תשובה, ה תוצאה ואת ה</a:t>
            </a:r>
            <a:r>
              <a:rPr lang="en-US" sz="1100" dirty="0" smtClean="0"/>
              <a:t>intent</a:t>
            </a:r>
            <a:r>
              <a:rPr lang="he-IL" sz="1100" dirty="0" smtClean="0"/>
              <a:t> המוחזר עם המידע ביפנים. במקרה זה, בודקים אם התקבל תשובה תקינה, ואם כן, מציגים ב</a:t>
            </a:r>
            <a:r>
              <a:rPr lang="en-US" sz="1100" dirty="0" smtClean="0"/>
              <a:t>Toast</a:t>
            </a:r>
            <a:r>
              <a:rPr lang="he-IL" sz="1100" dirty="0"/>
              <a:t> </a:t>
            </a:r>
            <a:r>
              <a:rPr lang="he-IL" sz="1100" dirty="0" smtClean="0"/>
              <a:t>את מה שהתקבל.</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902" y="3957632"/>
            <a:ext cx="3518394" cy="28184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51" y="3956348"/>
            <a:ext cx="3598837" cy="2819707"/>
          </a:xfrm>
          <a:prstGeom prst="rect">
            <a:avLst/>
          </a:prstGeom>
        </p:spPr>
      </p:pic>
      <p:cxnSp>
        <p:nvCxnSpPr>
          <p:cNvPr id="7" name="Straight Arrow Connector 6"/>
          <p:cNvCxnSpPr/>
          <p:nvPr/>
        </p:nvCxnSpPr>
        <p:spPr>
          <a:xfrm>
            <a:off x="3433156" y="5345084"/>
            <a:ext cx="2502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433156" y="6101542"/>
            <a:ext cx="2502132" cy="8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07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112327" y="1859882"/>
            <a:ext cx="4291476" cy="4815237"/>
          </a:xfrm>
        </p:spPr>
        <p:txBody>
          <a:bodyPr>
            <a:noAutofit/>
          </a:bodyPr>
          <a:lstStyle/>
          <a:p>
            <a:pPr marL="0" indent="0" algn="r" rtl="1">
              <a:buNone/>
            </a:pPr>
            <a:r>
              <a:rPr lang="en-US" sz="2200" dirty="0" smtClean="0"/>
              <a:t>Services</a:t>
            </a:r>
            <a:r>
              <a:rPr lang="he-IL" sz="2200" dirty="0" smtClean="0"/>
              <a:t> הם הליכים הרצים הרקע ללא UI. והם באים לידי ביטוי כאשר יש תהליך שנרצה להמשיך גם בזמן </a:t>
            </a:r>
            <a:r>
              <a:rPr lang="he-IL" sz="2200" dirty="0" err="1" smtClean="0"/>
              <a:t>האפליקצייה</a:t>
            </a:r>
            <a:r>
              <a:rPr lang="he-IL" sz="2200" dirty="0" smtClean="0"/>
              <a:t> לא פע</a:t>
            </a:r>
            <a:r>
              <a:rPr lang="he-IL" sz="2200" dirty="0"/>
              <a:t>י</a:t>
            </a:r>
            <a:r>
              <a:rPr lang="he-IL" sz="2200" dirty="0" smtClean="0"/>
              <a:t>לה, למשל ניגון מוזיקה. יש כמה סוגי </a:t>
            </a:r>
            <a:r>
              <a:rPr lang="en-US" sz="2200" dirty="0" smtClean="0"/>
              <a:t>services</a:t>
            </a:r>
            <a:r>
              <a:rPr lang="he-IL" sz="2200" dirty="0" smtClean="0"/>
              <a:t> שהם </a:t>
            </a:r>
            <a:r>
              <a:rPr lang="en-US" sz="2200" dirty="0" smtClean="0"/>
              <a:t>started services, intent services</a:t>
            </a:r>
            <a:r>
              <a:rPr lang="he-IL" sz="2200" dirty="0"/>
              <a:t> </a:t>
            </a:r>
            <a:r>
              <a:rPr lang="he-IL" sz="2200" dirty="0" smtClean="0"/>
              <a:t>ו </a:t>
            </a:r>
            <a:r>
              <a:rPr lang="en-US" sz="2200" dirty="0" smtClean="0"/>
              <a:t>bound services</a:t>
            </a:r>
            <a:r>
              <a:rPr lang="he-IL" sz="2200" dirty="0" smtClean="0"/>
              <a:t>. בנוסף אפשר להגדיר ש</a:t>
            </a:r>
            <a:r>
              <a:rPr lang="en-US" sz="2200" dirty="0" smtClean="0"/>
              <a:t>service</a:t>
            </a:r>
            <a:r>
              <a:rPr lang="he-IL" sz="2200" dirty="0"/>
              <a:t> </a:t>
            </a:r>
            <a:r>
              <a:rPr lang="he-IL" sz="2200" dirty="0" smtClean="0"/>
              <a:t>יפתח </a:t>
            </a:r>
            <a:r>
              <a:rPr lang="en-US" sz="2200" dirty="0" smtClean="0"/>
              <a:t>process</a:t>
            </a:r>
            <a:r>
              <a:rPr lang="he-IL" sz="2200" dirty="0"/>
              <a:t> </a:t>
            </a:r>
            <a:r>
              <a:rPr lang="he-IL" sz="2200" dirty="0" smtClean="0"/>
              <a:t>חדש במקום להשתמש בזה של הרכיב שיצר אותו (אם זה </a:t>
            </a:r>
            <a:r>
              <a:rPr lang="en-US" sz="2200" dirty="0" smtClean="0"/>
              <a:t>activity</a:t>
            </a:r>
            <a:r>
              <a:rPr lang="he-IL" sz="2200" dirty="0" smtClean="0"/>
              <a:t> או רכיבים נוספים).</a:t>
            </a:r>
            <a:endParaRPr lang="he-IL" sz="2200" dirty="0"/>
          </a:p>
          <a:p>
            <a:pPr marL="0" indent="0" algn="r" rtl="1">
              <a:buNone/>
            </a:pPr>
            <a:r>
              <a:rPr lang="he-IL" sz="2200" dirty="0" smtClean="0"/>
              <a:t>צריך להצהיר על כל ה</a:t>
            </a:r>
            <a:r>
              <a:rPr lang="en-US" sz="2200" dirty="0" smtClean="0"/>
              <a:t>services</a:t>
            </a:r>
            <a:r>
              <a:rPr lang="he-IL" sz="2200" dirty="0" smtClean="0"/>
              <a:t> ה</a:t>
            </a:r>
            <a:r>
              <a:rPr lang="en-US" sz="2200" dirty="0" smtClean="0"/>
              <a:t>manifest</a:t>
            </a:r>
            <a:r>
              <a:rPr lang="he-IL" sz="2200" dirty="0" smtClean="0"/>
              <a:t>.</a:t>
            </a:r>
            <a:r>
              <a:rPr lang="en-US" sz="2200" dirty="0" smtClean="0"/>
              <a:t> </a:t>
            </a:r>
            <a:r>
              <a:rPr lang="he-IL" sz="2200" dirty="0" smtClean="0"/>
              <a:t>מגדירים </a:t>
            </a:r>
            <a:r>
              <a:rPr lang="en-US" sz="2200" dirty="0" smtClean="0"/>
              <a:t>service</a:t>
            </a:r>
            <a:r>
              <a:rPr lang="he-IL" sz="2200" dirty="0"/>
              <a:t> </a:t>
            </a:r>
            <a:r>
              <a:rPr lang="he-IL" sz="2200" dirty="0" smtClean="0"/>
              <a:t>ע"י ירושה ממחלקה היורשת ממחלקת </a:t>
            </a:r>
            <a:r>
              <a:rPr lang="en-US" sz="2200" dirty="0" smtClean="0"/>
              <a:t>Service</a:t>
            </a:r>
            <a:r>
              <a:rPr lang="he-IL" sz="2200" dirty="0" smtClean="0"/>
              <a:t> (או יורשים ישרות ממנה)</a:t>
            </a:r>
            <a:endParaRPr lang="he-IL" sz="22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12" y="1763908"/>
            <a:ext cx="8470669" cy="3299040"/>
          </a:xfrm>
          <a:prstGeom prst="rect">
            <a:avLst/>
          </a:prstGeom>
        </p:spPr>
      </p:pic>
      <p:sp>
        <p:nvSpPr>
          <p:cNvPr id="6" name="Rectangle 5"/>
          <p:cNvSpPr/>
          <p:nvPr/>
        </p:nvSpPr>
        <p:spPr>
          <a:xfrm>
            <a:off x="939337" y="4466008"/>
            <a:ext cx="2277687" cy="15586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5955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240041" y="1777840"/>
            <a:ext cx="4278032" cy="4880656"/>
          </a:xfrm>
        </p:spPr>
        <p:txBody>
          <a:bodyPr>
            <a:noAutofit/>
          </a:bodyPr>
          <a:lstStyle/>
          <a:p>
            <a:pPr marL="0" indent="0" algn="r" rtl="1">
              <a:buNone/>
            </a:pPr>
            <a:r>
              <a:rPr lang="en-US" sz="2320" dirty="0" err="1" smtClean="0"/>
              <a:t>IntentService</a:t>
            </a:r>
            <a:r>
              <a:rPr lang="he-IL" sz="2320" dirty="0"/>
              <a:t> </a:t>
            </a:r>
            <a:r>
              <a:rPr lang="mr-IN" sz="2320" dirty="0" smtClean="0"/>
              <a:t>–</a:t>
            </a:r>
            <a:r>
              <a:rPr lang="he-IL" sz="2320" dirty="0" smtClean="0"/>
              <a:t> זאת מחלקה היורשת מ</a:t>
            </a:r>
            <a:r>
              <a:rPr lang="en-US" sz="2320" dirty="0" smtClean="0"/>
              <a:t>Service</a:t>
            </a:r>
            <a:r>
              <a:rPr lang="he-IL" sz="2320" dirty="0" smtClean="0"/>
              <a:t> והמיוחד בה שיש מימוש מוכן להפעלת ה</a:t>
            </a:r>
            <a:r>
              <a:rPr lang="en-US" sz="2320" dirty="0" smtClean="0"/>
              <a:t>service</a:t>
            </a:r>
            <a:r>
              <a:rPr lang="he-IL" sz="2320" dirty="0" smtClean="0"/>
              <a:t> ה</a:t>
            </a:r>
            <a:r>
              <a:rPr lang="en-US" sz="2320" dirty="0" smtClean="0"/>
              <a:t>thread</a:t>
            </a:r>
            <a:r>
              <a:rPr lang="he-IL" sz="2320" dirty="0" smtClean="0"/>
              <a:t> נוסף. </a:t>
            </a:r>
            <a:r>
              <a:rPr lang="en-US" sz="2320" dirty="0" smtClean="0"/>
              <a:t>Services</a:t>
            </a:r>
            <a:r>
              <a:rPr lang="he-IL" sz="2320" dirty="0" smtClean="0"/>
              <a:t> באופן כללי לא רצים על </a:t>
            </a:r>
            <a:r>
              <a:rPr lang="en-US" sz="2320" dirty="0" smtClean="0"/>
              <a:t>thread</a:t>
            </a:r>
            <a:r>
              <a:rPr lang="he-IL" sz="2320" dirty="0"/>
              <a:t> </a:t>
            </a:r>
            <a:r>
              <a:rPr lang="he-IL" sz="2320" dirty="0" smtClean="0"/>
              <a:t>משלהם בצורה אוטומטית ואם אנו רוצים בכל אז עלינו לעשות לממש את זה. פה בה ה</a:t>
            </a:r>
            <a:r>
              <a:rPr lang="en-US" sz="2320" dirty="0" smtClean="0"/>
              <a:t>intent service</a:t>
            </a:r>
            <a:r>
              <a:rPr lang="he-IL" sz="2320" dirty="0" smtClean="0"/>
              <a:t> ומכסה את זה בשבילינו. בנוסף לא נדרש לממש את המתודה</a:t>
            </a:r>
            <a:r>
              <a:rPr lang="en-US" sz="2320" dirty="0" smtClean="0"/>
              <a:t> </a:t>
            </a:r>
            <a:r>
              <a:rPr lang="he-IL" sz="2320" dirty="0" smtClean="0"/>
              <a:t> </a:t>
            </a:r>
            <a:r>
              <a:rPr lang="en-US" sz="2320" dirty="0" err="1" smtClean="0"/>
              <a:t>onBind</a:t>
            </a:r>
            <a:r>
              <a:rPr lang="he-IL" sz="2320" dirty="0" smtClean="0"/>
              <a:t> שצריך אם יורשים ישירות ממחלקת </a:t>
            </a:r>
            <a:r>
              <a:rPr lang="en-US" sz="2320" dirty="0" err="1" smtClean="0"/>
              <a:t>Servcie</a:t>
            </a:r>
            <a:r>
              <a:rPr lang="he-IL" sz="2320" dirty="0" smtClean="0"/>
              <a:t>. במקום זה יש לממש רק את </a:t>
            </a:r>
            <a:r>
              <a:rPr lang="en-US" sz="2320" dirty="0" err="1" smtClean="0"/>
              <a:t>onHandleIntent</a:t>
            </a:r>
            <a:r>
              <a:rPr lang="he-IL" sz="2320" dirty="0" smtClean="0"/>
              <a:t> שזאת </a:t>
            </a:r>
            <a:r>
              <a:rPr lang="he-IL" sz="2320" dirty="0" err="1" smtClean="0"/>
              <a:t>מקודת</a:t>
            </a:r>
            <a:r>
              <a:rPr lang="he-IL" sz="2320" dirty="0" smtClean="0"/>
              <a:t> הכניסה שלנו.</a:t>
            </a:r>
            <a:endParaRPr lang="he-IL" sz="232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695796"/>
            <a:ext cx="4982346" cy="2943003"/>
          </a:xfrm>
          <a:prstGeom prst="rect">
            <a:avLst/>
          </a:prstGeom>
        </p:spPr>
      </p:pic>
    </p:spTree>
    <p:extLst>
      <p:ext uri="{BB962C8B-B14F-4D97-AF65-F5344CB8AC3E}">
        <p14:creationId xmlns:p14="http://schemas.microsoft.com/office/powerpoint/2010/main" val="10877811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214554" y="1777840"/>
            <a:ext cx="5303520" cy="4880656"/>
          </a:xfrm>
        </p:spPr>
        <p:txBody>
          <a:bodyPr>
            <a:noAutofit/>
          </a:bodyPr>
          <a:lstStyle/>
          <a:p>
            <a:pPr marL="0" indent="0" algn="r" rtl="1">
              <a:buNone/>
            </a:pPr>
            <a:r>
              <a:rPr lang="en-US" sz="1900" dirty="0" smtClean="0"/>
              <a:t>Started Service</a:t>
            </a:r>
            <a:r>
              <a:rPr lang="he-IL" sz="1900" dirty="0" smtClean="0"/>
              <a:t> </a:t>
            </a:r>
            <a:r>
              <a:rPr lang="mr-IN" sz="1900" dirty="0" smtClean="0"/>
              <a:t>–</a:t>
            </a:r>
            <a:r>
              <a:rPr lang="he-IL" sz="1900" dirty="0" smtClean="0"/>
              <a:t> בדומה ל</a:t>
            </a:r>
            <a:r>
              <a:rPr lang="en-US" sz="1900" dirty="0" smtClean="0"/>
              <a:t>Intent Service</a:t>
            </a:r>
            <a:r>
              <a:rPr lang="he-IL" sz="1900" dirty="0" smtClean="0"/>
              <a:t> אך הפעם יורשים ישירות </a:t>
            </a:r>
            <a:r>
              <a:rPr lang="he-IL" sz="1900" dirty="0" err="1" smtClean="0"/>
              <a:t>ממחקלת</a:t>
            </a:r>
            <a:r>
              <a:rPr lang="he-IL" sz="1900" dirty="0" smtClean="0"/>
              <a:t> </a:t>
            </a:r>
            <a:r>
              <a:rPr lang="en-US" sz="1900" dirty="0" smtClean="0"/>
              <a:t>Service</a:t>
            </a:r>
            <a:r>
              <a:rPr lang="he-IL" sz="1900" dirty="0" smtClean="0"/>
              <a:t>. נבחר לעשות את זה כאשר נרצה יותר שליטה על </a:t>
            </a:r>
            <a:r>
              <a:rPr lang="en-US" sz="1900" dirty="0" smtClean="0"/>
              <a:t>service</a:t>
            </a:r>
            <a:r>
              <a:rPr lang="he-IL" sz="1900" dirty="0" smtClean="0"/>
              <a:t> או כאשר אנו לא מעוניינים שירוץ ב</a:t>
            </a:r>
            <a:r>
              <a:rPr lang="en-US" sz="1900" dirty="0" smtClean="0"/>
              <a:t>thread</a:t>
            </a:r>
            <a:r>
              <a:rPr lang="he-IL" sz="1900" dirty="0" smtClean="0"/>
              <a:t> שונה. פה יש צורך לדרוס את </a:t>
            </a:r>
            <a:r>
              <a:rPr lang="en-US" sz="1900" dirty="0" err="1" smtClean="0"/>
              <a:t>onBind</a:t>
            </a:r>
            <a:r>
              <a:rPr lang="he-IL" sz="1900" dirty="0" smtClean="0"/>
              <a:t> אך יהיה מימוש טריוויאלי אלא אם מדובר ב</a:t>
            </a:r>
            <a:r>
              <a:rPr lang="en-US" sz="1900" dirty="0" smtClean="0"/>
              <a:t>bound </a:t>
            </a:r>
            <a:r>
              <a:rPr lang="en-US" sz="1900" dirty="0" err="1" smtClean="0"/>
              <a:t>sercive</a:t>
            </a:r>
            <a:r>
              <a:rPr lang="he-IL" sz="1900" dirty="0" smtClean="0"/>
              <a:t>.</a:t>
            </a:r>
            <a:r>
              <a:rPr lang="en-US" sz="1900" dirty="0" smtClean="0"/>
              <a:t> </a:t>
            </a:r>
            <a:r>
              <a:rPr lang="he-IL" sz="1900" dirty="0" smtClean="0"/>
              <a:t> במקרה זה נקודת הכניסה שלנו הוא המתודה </a:t>
            </a:r>
            <a:r>
              <a:rPr lang="en-US" sz="1900" dirty="0" err="1" smtClean="0"/>
              <a:t>onStartCommand</a:t>
            </a:r>
            <a:r>
              <a:rPr lang="he-IL" sz="1900" dirty="0" smtClean="0"/>
              <a:t>. יש </a:t>
            </a:r>
            <a:r>
              <a:rPr lang="he-IL" sz="1900" dirty="0" err="1" smtClean="0"/>
              <a:t>לS</a:t>
            </a:r>
            <a:r>
              <a:rPr lang="en-US" sz="1900" dirty="0" err="1" smtClean="0"/>
              <a:t>ervice</a:t>
            </a:r>
            <a:r>
              <a:rPr lang="he-IL" sz="1900" dirty="0" smtClean="0"/>
              <a:t> גם </a:t>
            </a:r>
            <a:r>
              <a:rPr lang="en-US" sz="1900" dirty="0" err="1" smtClean="0"/>
              <a:t>onCreate</a:t>
            </a:r>
            <a:r>
              <a:rPr lang="he-IL" sz="1900" dirty="0" smtClean="0"/>
              <a:t> אך </a:t>
            </a:r>
            <a:r>
              <a:rPr lang="he-IL" sz="1900" dirty="0" err="1" smtClean="0"/>
              <a:t>ממולץ</a:t>
            </a:r>
            <a:r>
              <a:rPr lang="he-IL" sz="1900" dirty="0" smtClean="0"/>
              <a:t> להשתמש ב</a:t>
            </a:r>
            <a:r>
              <a:rPr lang="en-US" sz="1900" dirty="0" err="1" smtClean="0"/>
              <a:t>onStartCommand</a:t>
            </a:r>
            <a:r>
              <a:rPr lang="he-IL" sz="1900" dirty="0"/>
              <a:t> </a:t>
            </a:r>
            <a:r>
              <a:rPr lang="he-IL" sz="1900" dirty="0" smtClean="0"/>
              <a:t>במקום. ניתן גם לדרוס את </a:t>
            </a:r>
            <a:r>
              <a:rPr lang="en-US" sz="1900" dirty="0" err="1" smtClean="0"/>
              <a:t>onDestroy</a:t>
            </a:r>
            <a:r>
              <a:rPr lang="he-IL" sz="1900" dirty="0"/>
              <a:t> </a:t>
            </a:r>
            <a:r>
              <a:rPr lang="he-IL" sz="1900" dirty="0" smtClean="0"/>
              <a:t>בשביל שחרור זיכרון בסוף.</a:t>
            </a:r>
            <a:endParaRPr lang="en-US" sz="1900" dirty="0" smtClean="0"/>
          </a:p>
          <a:p>
            <a:pPr marL="0" indent="0" algn="r" rtl="1">
              <a:buNone/>
            </a:pPr>
            <a:r>
              <a:rPr lang="he-IL" sz="1900" dirty="0" smtClean="0"/>
              <a:t>במקרה זה (ושל</a:t>
            </a:r>
            <a:r>
              <a:rPr lang="en-US" sz="1900" dirty="0" smtClean="0"/>
              <a:t>intent service </a:t>
            </a:r>
            <a:r>
              <a:rPr lang="he-IL" sz="1900" dirty="0" smtClean="0"/>
              <a:t>) ניתור ב</a:t>
            </a:r>
            <a:r>
              <a:rPr lang="en-US" sz="1900" dirty="0" smtClean="0"/>
              <a:t>Activity</a:t>
            </a:r>
            <a:r>
              <a:rPr lang="he-IL" sz="1900" dirty="0"/>
              <a:t> </a:t>
            </a:r>
            <a:r>
              <a:rPr lang="he-IL" sz="1900" dirty="0" smtClean="0"/>
              <a:t>(או רכיב אחר) </a:t>
            </a:r>
            <a:r>
              <a:rPr lang="en-US" sz="1900" dirty="0" smtClean="0"/>
              <a:t>explicit intent</a:t>
            </a:r>
            <a:r>
              <a:rPr lang="he-IL" sz="1900" dirty="0"/>
              <a:t> </a:t>
            </a:r>
            <a:r>
              <a:rPr lang="he-IL" sz="1900" dirty="0" smtClean="0"/>
              <a:t>עם המחלקה של ה</a:t>
            </a:r>
            <a:r>
              <a:rPr lang="en-US" sz="1900" dirty="0" smtClean="0"/>
              <a:t>service</a:t>
            </a:r>
            <a:r>
              <a:rPr lang="he-IL" sz="1900" dirty="0" smtClean="0"/>
              <a:t>. ואז נוכל לשגר ולעצור את ה</a:t>
            </a:r>
            <a:r>
              <a:rPr lang="en-US" sz="1900" dirty="0" smtClean="0"/>
              <a:t>service</a:t>
            </a:r>
            <a:r>
              <a:rPr lang="he-IL" sz="1900" dirty="0" smtClean="0"/>
              <a:t> ע"י קריאה ל</a:t>
            </a:r>
            <a:r>
              <a:rPr lang="en-US" sz="1900" dirty="0" err="1" smtClean="0"/>
              <a:t>startService</a:t>
            </a:r>
            <a:r>
              <a:rPr lang="he-IL" sz="1900" dirty="0"/>
              <a:t> </a:t>
            </a:r>
            <a:r>
              <a:rPr lang="he-IL" sz="1900" dirty="0" err="1" smtClean="0"/>
              <a:t>ול</a:t>
            </a:r>
            <a:r>
              <a:rPr lang="en-US" sz="1900" dirty="0" smtClean="0"/>
              <a:t> </a:t>
            </a:r>
            <a:r>
              <a:rPr lang="en-US" sz="1900" dirty="0" err="1" smtClean="0"/>
              <a:t>stopService</a:t>
            </a:r>
            <a:r>
              <a:rPr lang="he-IL" sz="1900" dirty="0"/>
              <a:t> </a:t>
            </a:r>
            <a:r>
              <a:rPr lang="he-IL" sz="1900" dirty="0" smtClean="0"/>
              <a:t>בהתאמה ולעביר את ה</a:t>
            </a:r>
            <a:r>
              <a:rPr lang="en-US" sz="1900" dirty="0" smtClean="0"/>
              <a:t>intent</a:t>
            </a:r>
            <a:r>
              <a:rPr lang="he-IL" sz="1900" dirty="0" smtClean="0"/>
              <a:t>. ניתן גם לעצור את ה</a:t>
            </a:r>
            <a:r>
              <a:rPr lang="en-US" sz="1900" dirty="0" smtClean="0"/>
              <a:t>service</a:t>
            </a:r>
            <a:r>
              <a:rPr lang="he-IL" sz="1900" dirty="0"/>
              <a:t> </a:t>
            </a:r>
            <a:r>
              <a:rPr lang="he-IL" sz="1900" dirty="0" smtClean="0"/>
              <a:t>מבפנים כאשר ה</a:t>
            </a:r>
            <a:r>
              <a:rPr lang="en-US" sz="1900" dirty="0" smtClean="0"/>
              <a:t>service</a:t>
            </a:r>
            <a:r>
              <a:rPr lang="he-IL" sz="1900" dirty="0" smtClean="0"/>
              <a:t> זיהה שסיים את התהליך שלו ע"י קריאה</a:t>
            </a:r>
            <a:r>
              <a:rPr lang="en-US" sz="1900" dirty="0" smtClean="0"/>
              <a:t> </a:t>
            </a:r>
            <a:r>
              <a:rPr lang="he-IL" sz="1900" dirty="0" smtClean="0"/>
              <a:t>למתודה </a:t>
            </a:r>
            <a:r>
              <a:rPr lang="en-US" sz="1900" dirty="0" err="1" smtClean="0"/>
              <a:t>stopSelf</a:t>
            </a:r>
            <a:endParaRPr lang="he-IL" sz="19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342032"/>
            <a:ext cx="3787884"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4381957"/>
            <a:ext cx="3787884" cy="2208590"/>
          </a:xfrm>
          <a:prstGeom prst="rect">
            <a:avLst/>
          </a:prstGeom>
        </p:spPr>
      </p:pic>
    </p:spTree>
    <p:extLst>
      <p:ext uri="{BB962C8B-B14F-4D97-AF65-F5344CB8AC3E}">
        <p14:creationId xmlns:p14="http://schemas.microsoft.com/office/powerpoint/2010/main" val="18649176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398488" y="1686399"/>
            <a:ext cx="5345084" cy="1944625"/>
          </a:xfrm>
        </p:spPr>
        <p:txBody>
          <a:bodyPr>
            <a:noAutofit/>
          </a:bodyPr>
          <a:lstStyle/>
          <a:p>
            <a:pPr marL="0" indent="0" algn="r" rtl="1">
              <a:buNone/>
            </a:pPr>
            <a:r>
              <a:rPr lang="en-US" sz="1600" dirty="0" smtClean="0"/>
              <a:t>Bound Service</a:t>
            </a:r>
            <a:r>
              <a:rPr lang="he-IL" sz="1600" dirty="0" smtClean="0"/>
              <a:t> </a:t>
            </a:r>
            <a:r>
              <a:rPr lang="mr-IN" sz="1600" dirty="0" smtClean="0"/>
              <a:t>–</a:t>
            </a:r>
            <a:r>
              <a:rPr lang="he-IL" sz="1600" dirty="0" smtClean="0"/>
              <a:t> בשאר סוגי ה</a:t>
            </a:r>
            <a:r>
              <a:rPr lang="en-US" sz="1600" dirty="0" smtClean="0"/>
              <a:t>services</a:t>
            </a:r>
            <a:r>
              <a:rPr lang="he-IL" sz="1600" dirty="0" smtClean="0"/>
              <a:t> שראינו, ברגע שמשגרים את ה</a:t>
            </a:r>
            <a:r>
              <a:rPr lang="en-US" sz="1600" dirty="0" smtClean="0"/>
              <a:t>service</a:t>
            </a:r>
            <a:r>
              <a:rPr lang="he-IL" sz="1600" dirty="0" smtClean="0"/>
              <a:t> כבר אין גישה אליו. עם </a:t>
            </a:r>
            <a:r>
              <a:rPr lang="en-US" sz="1600" dirty="0" smtClean="0"/>
              <a:t>bound service</a:t>
            </a:r>
            <a:r>
              <a:rPr lang="he-IL" sz="1600" dirty="0" smtClean="0"/>
              <a:t> נוכל לקבל הפניה ל </a:t>
            </a:r>
            <a:r>
              <a:rPr lang="en-US" sz="1600" dirty="0" smtClean="0"/>
              <a:t>se</a:t>
            </a:r>
            <a:r>
              <a:rPr lang="en-US" sz="1600" dirty="0"/>
              <a:t>r</a:t>
            </a:r>
            <a:r>
              <a:rPr lang="en-US" sz="1600" dirty="0" smtClean="0"/>
              <a:t>vice</a:t>
            </a:r>
            <a:r>
              <a:rPr lang="he-IL" sz="1600" dirty="0" smtClean="0"/>
              <a:t> ולקרוא למתודות שלו</a:t>
            </a:r>
            <a:r>
              <a:rPr lang="he-IL" sz="1600" dirty="0"/>
              <a:t> </a:t>
            </a:r>
            <a:r>
              <a:rPr lang="he-IL" sz="1600" dirty="0" smtClean="0"/>
              <a:t>(בהרשאות גישה מתאימות). גישה זאת מתבצעת ע"י שימוש ב</a:t>
            </a:r>
            <a:r>
              <a:rPr lang="en-US" sz="1600" dirty="0" err="1" smtClean="0"/>
              <a:t>ServiceConnection</a:t>
            </a:r>
            <a:r>
              <a:rPr lang="he-IL" sz="1600" dirty="0" smtClean="0"/>
              <a:t> מחלה אשר שתי מתודות חשובות הנקראות כשאר יש חיבור ל</a:t>
            </a:r>
            <a:r>
              <a:rPr lang="en-US" sz="1600" dirty="0" smtClean="0"/>
              <a:t>service</a:t>
            </a:r>
            <a:r>
              <a:rPr lang="he-IL" sz="1600" dirty="0" smtClean="0"/>
              <a:t> וכשיש </a:t>
            </a:r>
            <a:r>
              <a:rPr lang="he-IL" sz="1600" dirty="0" err="1" smtClean="0"/>
              <a:t>ניתןק</a:t>
            </a:r>
            <a:r>
              <a:rPr lang="he-IL" sz="1600" dirty="0" smtClean="0"/>
              <a:t> מה</a:t>
            </a:r>
            <a:r>
              <a:rPr lang="en-US" sz="1600" dirty="0" smtClean="0"/>
              <a:t>service</a:t>
            </a:r>
            <a:r>
              <a:rPr lang="he-IL" sz="1600" dirty="0" smtClean="0"/>
              <a:t>. בזמן החיבור, אני מקבלים את ה</a:t>
            </a:r>
            <a:r>
              <a:rPr lang="en-US" sz="1600" dirty="0" smtClean="0"/>
              <a:t>binder</a:t>
            </a:r>
            <a:r>
              <a:rPr lang="he-IL" sz="1600" dirty="0" smtClean="0"/>
              <a:t> שהחזרנו ב</a:t>
            </a:r>
            <a:r>
              <a:rPr lang="en-US" sz="1600" dirty="0" err="1" smtClean="0"/>
              <a:t>onBind</a:t>
            </a:r>
            <a:r>
              <a:rPr lang="he-IL" sz="1600" dirty="0" smtClean="0"/>
              <a:t> ולכן יש לנו גישה ל</a:t>
            </a:r>
            <a:r>
              <a:rPr lang="en-US" sz="1600" dirty="0" smtClean="0"/>
              <a:t>service</a:t>
            </a:r>
            <a:r>
              <a:rPr lang="he-IL" sz="1600" dirty="0" smtClean="0"/>
              <a:t> עצמו..</a:t>
            </a:r>
          </a:p>
          <a:p>
            <a:pPr marL="0" indent="0" algn="r" rtl="1">
              <a:buNone/>
            </a:pPr>
            <a:r>
              <a:rPr lang="he-IL" sz="1600" dirty="0" smtClean="0"/>
              <a:t>במקרה זה נשתמש ב</a:t>
            </a:r>
            <a:r>
              <a:rPr lang="en-US" sz="1600" dirty="0" err="1" smtClean="0"/>
              <a:t>bindService</a:t>
            </a:r>
            <a:r>
              <a:rPr lang="he-IL" sz="1600" dirty="0" smtClean="0"/>
              <a:t> ו</a:t>
            </a:r>
            <a:r>
              <a:rPr lang="en-US" sz="1600" dirty="0" smtClean="0"/>
              <a:t> </a:t>
            </a:r>
            <a:r>
              <a:rPr lang="en-US" sz="1600" dirty="0" err="1" smtClean="0"/>
              <a:t>unbindService</a:t>
            </a:r>
            <a:r>
              <a:rPr lang="he-IL" sz="1600" dirty="0" smtClean="0"/>
              <a:t>על מנת לשגר ולעצור את ה</a:t>
            </a:r>
            <a:r>
              <a:rPr lang="en-US" sz="1600" dirty="0" smtClean="0"/>
              <a:t>service</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536" y="3840182"/>
            <a:ext cx="2933645"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45" y="1249434"/>
            <a:ext cx="4363991" cy="4991038"/>
          </a:xfrm>
          <a:prstGeom prst="rect">
            <a:avLst/>
          </a:prstGeom>
        </p:spPr>
      </p:pic>
    </p:spTree>
    <p:extLst>
      <p:ext uri="{BB962C8B-B14F-4D97-AF65-F5344CB8AC3E}">
        <p14:creationId xmlns:p14="http://schemas.microsoft.com/office/powerpoint/2010/main" val="20066844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0" y="1859882"/>
            <a:ext cx="9548261" cy="4815237"/>
          </a:xfrm>
        </p:spPr>
        <p:txBody>
          <a:bodyPr>
            <a:noAutofit/>
          </a:bodyPr>
          <a:lstStyle/>
          <a:p>
            <a:pPr marL="0" indent="0" algn="r" rtl="1">
              <a:buNone/>
            </a:pPr>
            <a:r>
              <a:rPr lang="he-IL" sz="1880" dirty="0" smtClean="0"/>
              <a:t>באנדרואיד ניתן לשדר החוצה מהאפליקציה אל תוך המערכת ואז כל יישום שמקשיב לשידור זה יקבל התראה על השידור ויוכל להגיב אליו. דוגמאות נפוצות לשידורים כאלה </a:t>
            </a:r>
            <a:r>
              <a:rPr lang="he-IL" sz="1880" dirty="0" smtClean="0"/>
              <a:t>הם עליית הטלפון, סוללה חלשה, חיבור לחשמל, חיבור לאוזניות ועוד. </a:t>
            </a:r>
            <a:r>
              <a:rPr lang="he-IL" sz="1880" dirty="0" smtClean="0"/>
              <a:t>המקשיבים </a:t>
            </a:r>
            <a:r>
              <a:rPr lang="he-IL" sz="1880" dirty="0"/>
              <a:t>ה</a:t>
            </a:r>
            <a:r>
              <a:rPr lang="he-IL" sz="1880" dirty="0" smtClean="0"/>
              <a:t>ם  </a:t>
            </a:r>
            <a:r>
              <a:rPr lang="en-US" sz="1880" dirty="0" smtClean="0"/>
              <a:t>broadcast receivers</a:t>
            </a:r>
            <a:r>
              <a:rPr lang="he-IL" sz="1880" dirty="0" smtClean="0"/>
              <a:t>. ניתן לשדר ממספר מרכיבים שונים (כמו  </a:t>
            </a:r>
            <a:r>
              <a:rPr lang="en-US" sz="1880" dirty="0" smtClean="0"/>
              <a:t>activity, service</a:t>
            </a:r>
            <a:r>
              <a:rPr lang="he-IL" sz="1880" dirty="0"/>
              <a:t> </a:t>
            </a:r>
            <a:r>
              <a:rPr lang="he-IL" sz="1880" dirty="0" smtClean="0"/>
              <a:t>ועוד). השידור מתבצע ע"י יצירת</a:t>
            </a:r>
            <a:r>
              <a:rPr lang="en-US" sz="1880" dirty="0"/>
              <a:t> </a:t>
            </a:r>
            <a:r>
              <a:rPr lang="en-US" sz="1880" dirty="0" smtClean="0"/>
              <a:t>implicit intent </a:t>
            </a:r>
            <a:r>
              <a:rPr lang="he-IL" sz="1880" dirty="0" smtClean="0"/>
              <a:t>עם </a:t>
            </a:r>
            <a:r>
              <a:rPr lang="en-US" sz="1880" dirty="0" smtClean="0"/>
              <a:t>intent filter</a:t>
            </a:r>
            <a:r>
              <a:rPr lang="he-IL" sz="1880" dirty="0" smtClean="0"/>
              <a:t>.</a:t>
            </a:r>
          </a:p>
          <a:p>
            <a:pPr marL="0" indent="0" algn="r" rtl="1">
              <a:buNone/>
            </a:pPr>
            <a:r>
              <a:rPr lang="he-IL" sz="1880" dirty="0" smtClean="0"/>
              <a:t>בניגוד ל </a:t>
            </a:r>
            <a:r>
              <a:rPr lang="en-US" sz="1880" dirty="0" smtClean="0"/>
              <a:t>explicit intent</a:t>
            </a:r>
            <a:r>
              <a:rPr lang="he-IL" sz="1880" dirty="0" smtClean="0"/>
              <a:t> שמקבל בדיוק את המחלקה </a:t>
            </a:r>
            <a:r>
              <a:rPr lang="he-IL" sz="1880" dirty="0" err="1" smtClean="0"/>
              <a:t>שרצוייה</a:t>
            </a:r>
            <a:r>
              <a:rPr lang="he-IL" sz="1880" dirty="0" smtClean="0"/>
              <a:t>, </a:t>
            </a:r>
            <a:r>
              <a:rPr lang="en-US" sz="1880" dirty="0" smtClean="0"/>
              <a:t>implicit intent</a:t>
            </a:r>
            <a:r>
              <a:rPr lang="he-IL" sz="1880" dirty="0" smtClean="0"/>
              <a:t> רק מקבל את סוג הפעולה שנרצה לבצע והמערכת כבר מתאימה לזה </a:t>
            </a:r>
            <a:r>
              <a:rPr lang="en-US" sz="1880" dirty="0" smtClean="0"/>
              <a:t>activity</a:t>
            </a:r>
            <a:r>
              <a:rPr lang="he-IL" sz="1880" dirty="0" smtClean="0"/>
              <a:t>. אם יש יותר מ</a:t>
            </a:r>
            <a:r>
              <a:rPr lang="en-US" sz="1880" dirty="0" smtClean="0"/>
              <a:t>activity</a:t>
            </a:r>
            <a:r>
              <a:rPr lang="he-IL" sz="1880" dirty="0" smtClean="0"/>
              <a:t> אחד מתאים, המערכת נותנת למשתמש לבחור בין כל האופציות. ה</a:t>
            </a:r>
            <a:r>
              <a:rPr lang="en-US" sz="1880" dirty="0" smtClean="0"/>
              <a:t>intent filter</a:t>
            </a:r>
            <a:r>
              <a:rPr lang="he-IL" sz="1880" dirty="0" smtClean="0"/>
              <a:t> זה החלק שמגדיר מי מתאים למה. נראה תכף בדוגמה. </a:t>
            </a:r>
          </a:p>
          <a:p>
            <a:pPr marL="0" indent="0" algn="r" rtl="1">
              <a:buNone/>
            </a:pPr>
            <a:r>
              <a:rPr lang="he-IL" sz="1880" dirty="0" smtClean="0"/>
              <a:t>לאחר שנוצר </a:t>
            </a:r>
            <a:r>
              <a:rPr lang="en-US" sz="1880" dirty="0" smtClean="0"/>
              <a:t>in</a:t>
            </a:r>
            <a:r>
              <a:rPr lang="en-US" sz="1880" dirty="0" smtClean="0"/>
              <a:t>tent</a:t>
            </a:r>
            <a:r>
              <a:rPr lang="he-IL" sz="1880" dirty="0"/>
              <a:t> </a:t>
            </a:r>
            <a:r>
              <a:rPr lang="he-IL" sz="1880" dirty="0" smtClean="0"/>
              <a:t>מתאים השידור מתבצע ע"י קריאה ל</a:t>
            </a:r>
            <a:r>
              <a:rPr lang="en-US" sz="1880" dirty="0" err="1" smtClean="0"/>
              <a:t>sendBroadcast</a:t>
            </a:r>
            <a:r>
              <a:rPr lang="he-IL" sz="1880" dirty="0" smtClean="0"/>
              <a:t> מהמרכיב המשדר.</a:t>
            </a:r>
            <a:r>
              <a:rPr lang="en-US" sz="1880" dirty="0" smtClean="0"/>
              <a:t> </a:t>
            </a:r>
            <a:r>
              <a:rPr lang="he-IL" sz="1880" dirty="0" smtClean="0"/>
              <a:t>על מנת להקשיב לשידור צריך להגדיר </a:t>
            </a:r>
            <a:r>
              <a:rPr lang="en-US" sz="1880" dirty="0" smtClean="0"/>
              <a:t>broadcast receiver</a:t>
            </a:r>
            <a:r>
              <a:rPr lang="he-IL" sz="1880" dirty="0" smtClean="0"/>
              <a:t> ע"י ירושה ממחלקת </a:t>
            </a:r>
            <a:r>
              <a:rPr lang="en-US" sz="1880" dirty="0" err="1" smtClean="0"/>
              <a:t>BroadcastReceiver</a:t>
            </a:r>
            <a:r>
              <a:rPr lang="he-IL" sz="1880" dirty="0" smtClean="0"/>
              <a:t> ולהצהיר עליו ב</a:t>
            </a:r>
            <a:r>
              <a:rPr lang="en-US" sz="1880" dirty="0" smtClean="0"/>
              <a:t>manifest</a:t>
            </a:r>
            <a:r>
              <a:rPr lang="he-IL" sz="1880" dirty="0"/>
              <a:t> </a:t>
            </a:r>
            <a:r>
              <a:rPr lang="he-IL" sz="1880" dirty="0" smtClean="0"/>
              <a:t>ובנוסף</a:t>
            </a:r>
            <a:r>
              <a:rPr lang="en-US" sz="1880" dirty="0" smtClean="0"/>
              <a:t> </a:t>
            </a:r>
            <a:r>
              <a:rPr lang="he-IL" sz="1880" dirty="0" smtClean="0"/>
              <a:t> (בגרסאות מתקדמות יותר של אנדרואיד) לקרוא ל</a:t>
            </a:r>
            <a:r>
              <a:rPr lang="en-US" sz="1880" dirty="0" err="1" smtClean="0"/>
              <a:t>registerReceiver</a:t>
            </a:r>
            <a:r>
              <a:rPr lang="he-IL" sz="1880" dirty="0" smtClean="0"/>
              <a:t> עם מופיע של ה</a:t>
            </a:r>
            <a:r>
              <a:rPr lang="en-US" sz="1880" dirty="0" smtClean="0"/>
              <a:t>broadcast receiver </a:t>
            </a:r>
            <a:r>
              <a:rPr lang="he-IL" sz="1880" dirty="0" smtClean="0"/>
              <a:t> ו</a:t>
            </a:r>
            <a:r>
              <a:rPr lang="en-US" sz="1880" dirty="0" smtClean="0"/>
              <a:t>intent filter</a:t>
            </a:r>
            <a:r>
              <a:rPr lang="he-IL" sz="1880" dirty="0" smtClean="0"/>
              <a:t>. אם כבר אין צורך להקשיב לשידור ניתן לעשות </a:t>
            </a:r>
            <a:r>
              <a:rPr lang="en-US" sz="1880" dirty="0" err="1" smtClean="0"/>
              <a:t>unregisterReciever</a:t>
            </a:r>
            <a:r>
              <a:rPr lang="he-IL" sz="1880" dirty="0" smtClean="0"/>
              <a:t>.</a:t>
            </a:r>
          </a:p>
          <a:p>
            <a:pPr marL="0" indent="0" algn="r" rtl="1">
              <a:buNone/>
            </a:pPr>
            <a:r>
              <a:rPr lang="he-IL" sz="1880" dirty="0" smtClean="0"/>
              <a:t>תגובת ה</a:t>
            </a:r>
            <a:r>
              <a:rPr lang="en-US" sz="1880" dirty="0" smtClean="0"/>
              <a:t>receiver</a:t>
            </a:r>
            <a:r>
              <a:rPr lang="he-IL" sz="1880" dirty="0" smtClean="0"/>
              <a:t> יהיה מה שמוגדר במתודה</a:t>
            </a:r>
            <a:r>
              <a:rPr lang="en-US" sz="1880" dirty="0" smtClean="0"/>
              <a:t> </a:t>
            </a:r>
            <a:r>
              <a:rPr lang="en-US" sz="1880" dirty="0" err="1" smtClean="0"/>
              <a:t>onReceive</a:t>
            </a:r>
            <a:r>
              <a:rPr lang="en-US" sz="1880" dirty="0" smtClean="0"/>
              <a:t> </a:t>
            </a:r>
            <a:r>
              <a:rPr lang="he-IL" sz="1880" dirty="0" smtClean="0"/>
              <a:t>. נשים לב שמקבלים כפרמטר את ה</a:t>
            </a:r>
            <a:r>
              <a:rPr lang="en-US" sz="1880" dirty="0" smtClean="0"/>
              <a:t>intent </a:t>
            </a:r>
            <a:r>
              <a:rPr lang="he-IL" sz="1880" dirty="0" smtClean="0"/>
              <a:t> שיצר את השידור ואפשר לשאוב ממנו מידע מה</a:t>
            </a:r>
            <a:r>
              <a:rPr lang="en-US" sz="1880" dirty="0" smtClean="0"/>
              <a:t>extras</a:t>
            </a:r>
            <a:r>
              <a:rPr lang="he-IL" sz="1880" dirty="0" smtClean="0"/>
              <a:t>. מהרגע שהשידור מתקבל, יש ל</a:t>
            </a:r>
            <a:r>
              <a:rPr lang="en-US" sz="1880" dirty="0" smtClean="0"/>
              <a:t>receiver</a:t>
            </a:r>
            <a:r>
              <a:rPr lang="he-IL" sz="1880" dirty="0"/>
              <a:t> </a:t>
            </a:r>
            <a:r>
              <a:rPr lang="he-IL" sz="1880" dirty="0" smtClean="0"/>
              <a:t>עד 5 שניות לסיים את העבודה שלו, אך בזמן הזה ניתן להתחיל למשל </a:t>
            </a:r>
            <a:r>
              <a:rPr lang="en-US" sz="1880" dirty="0" smtClean="0"/>
              <a:t>service</a:t>
            </a:r>
            <a:r>
              <a:rPr lang="he-IL" sz="1880" dirty="0"/>
              <a:t> </a:t>
            </a:r>
            <a:r>
              <a:rPr lang="he-IL" sz="1880" dirty="0" smtClean="0"/>
              <a:t>או להקפיץ </a:t>
            </a:r>
            <a:r>
              <a:rPr lang="en-US" sz="1880" dirty="0" smtClean="0"/>
              <a:t>notification</a:t>
            </a:r>
            <a:r>
              <a:rPr lang="he-IL" sz="1880" dirty="0" smtClean="0"/>
              <a:t>.</a:t>
            </a:r>
            <a:endParaRPr lang="he-IL" sz="188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spTree>
    <p:extLst>
      <p:ext uri="{BB962C8B-B14F-4D97-AF65-F5344CB8AC3E}">
        <p14:creationId xmlns:p14="http://schemas.microsoft.com/office/powerpoint/2010/main" val="5996821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9095873" y="1102503"/>
            <a:ext cx="538936" cy="479057"/>
          </a:xfrm>
        </p:spPr>
        <p:txBody>
          <a:bodyPr>
            <a:noAutofit/>
          </a:bodyPr>
          <a:lstStyle/>
          <a:p>
            <a:pPr marL="0" indent="0" algn="r" rtl="1">
              <a:buNone/>
            </a:pPr>
            <a:r>
              <a:rPr lang="en-US" sz="2000" smtClean="0"/>
              <a:t>j</a:t>
            </a:r>
            <a:endParaRPr lang="he-IL" sz="20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43" y="1780673"/>
            <a:ext cx="4335636" cy="31522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43" y="5012156"/>
            <a:ext cx="4335636" cy="16552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123" y="2069780"/>
            <a:ext cx="4924637" cy="4273268"/>
          </a:xfrm>
          <a:prstGeom prst="rect">
            <a:avLst/>
          </a:prstGeom>
        </p:spPr>
      </p:pic>
      <p:sp>
        <p:nvSpPr>
          <p:cNvPr id="8" name="Rectangle 7"/>
          <p:cNvSpPr/>
          <p:nvPr/>
        </p:nvSpPr>
        <p:spPr>
          <a:xfrm>
            <a:off x="900836" y="3917482"/>
            <a:ext cx="3603243" cy="635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7895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marL="0" indent="0" algn="r" defTabSz="1219170" rtl="1" eaLnBrk="1" latinLnBrk="0" hangingPunct="1">
              <a:spcBef>
                <a:spcPct val="20000"/>
              </a:spcBef>
              <a:buFont typeface="Arial" pitchFamily="34" charset="0"/>
              <a:buNone/>
            </a:pPr>
            <a:r>
              <a:rPr lang="en-US" dirty="0" smtClean="0"/>
              <a:t>Content Provider</a:t>
            </a:r>
            <a:r>
              <a:rPr lang="he-IL" dirty="0" smtClean="0"/>
              <a:t> </a:t>
            </a:r>
            <a:r>
              <a:rPr lang="mr-IN" dirty="0" smtClean="0"/>
              <a:t>–</a:t>
            </a:r>
            <a:r>
              <a:rPr lang="he-IL" dirty="0" smtClean="0"/>
              <a:t> ויתר דרך לשיתוף מידע בין אפליקציות שונות. אם נחזור לדוגמה של שמירת אנשי קשר, אם היינו בכל זאת רוצים לשמור אותם בעצמינו </a:t>
            </a:r>
            <a:r>
              <a:rPr lang="he-IL" dirty="0" err="1" smtClean="0"/>
              <a:t>באפליקצייה</a:t>
            </a:r>
            <a:r>
              <a:rPr lang="he-IL" dirty="0" smtClean="0"/>
              <a:t> ללא צורך להפעיל </a:t>
            </a:r>
            <a:r>
              <a:rPr lang="he-IL" dirty="0" err="1" smtClean="0"/>
              <a:t>אפליקצייה</a:t>
            </a:r>
            <a:r>
              <a:rPr lang="he-IL" dirty="0" smtClean="0"/>
              <a:t> אחרת, היינו יכולים ע"י ב</a:t>
            </a:r>
            <a:r>
              <a:rPr lang="en-US" dirty="0" smtClean="0"/>
              <a:t>content resolver</a:t>
            </a:r>
            <a:r>
              <a:rPr lang="he-IL" dirty="0" smtClean="0"/>
              <a:t> (הצד השני של ה </a:t>
            </a:r>
            <a:r>
              <a:rPr lang="en-US" dirty="0" smtClean="0"/>
              <a:t>content </a:t>
            </a:r>
            <a:r>
              <a:rPr lang="en-US" smtClean="0"/>
              <a:t>provider</a:t>
            </a:r>
            <a:r>
              <a:rPr lang="he-IL" smtClean="0"/>
              <a:t>).</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Content Provider</a:t>
            </a:r>
          </a:p>
        </p:txBody>
      </p:sp>
    </p:spTree>
    <p:extLst>
      <p:ext uri="{BB962C8B-B14F-4D97-AF65-F5344CB8AC3E}">
        <p14:creationId xmlns:p14="http://schemas.microsoft.com/office/powerpoint/2010/main" val="9647919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3894</TotalTime>
  <Words>5492</Words>
  <Application>Microsoft Macintosh PowerPoint</Application>
  <PresentationFormat>Widescreen</PresentationFormat>
  <Paragraphs>333</Paragraphs>
  <Slides>49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205</cp:revision>
  <dcterms:created xsi:type="dcterms:W3CDTF">2021-05-07T00:22:26Z</dcterms:created>
  <dcterms:modified xsi:type="dcterms:W3CDTF">2021-05-24T03:26:40Z</dcterms:modified>
</cp:coreProperties>
</file>